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5" r:id="rId1"/>
  </p:sldMasterIdLst>
  <p:notesMasterIdLst>
    <p:notesMasterId r:id="rId13"/>
  </p:notesMasterIdLst>
  <p:sldIdLst>
    <p:sldId id="256" r:id="rId2"/>
    <p:sldId id="263" r:id="rId3"/>
    <p:sldId id="257" r:id="rId4"/>
    <p:sldId id="258" r:id="rId5"/>
    <p:sldId id="259" r:id="rId6"/>
    <p:sldId id="260" r:id="rId7"/>
    <p:sldId id="261" r:id="rId8"/>
    <p:sldId id="262" r:id="rId9"/>
    <p:sldId id="266" r:id="rId10"/>
    <p:sldId id="26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8" autoAdjust="0"/>
    <p:restoredTop sz="92031" autoAdjust="0"/>
  </p:normalViewPr>
  <p:slideViewPr>
    <p:cSldViewPr snapToGrid="0">
      <p:cViewPr>
        <p:scale>
          <a:sx n="62" d="100"/>
          <a:sy n="62" d="100"/>
        </p:scale>
        <p:origin x="-828" y="-96"/>
      </p:cViewPr>
      <p:guideLst>
        <p:guide orient="horz" pos="2160"/>
        <p:guide pos="3840"/>
      </p:guideLst>
    </p:cSldViewPr>
  </p:slideViewPr>
  <p:outlineViewPr>
    <p:cViewPr>
      <p:scale>
        <a:sx n="33" d="100"/>
        <a:sy n="33" d="100"/>
      </p:scale>
      <p:origin x="0" y="-574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55ADA7-D266-4CFE-AE87-A2C7646CBB7A}" type="datetimeFigureOut">
              <a:rPr lang="en-US" smtClean="0"/>
              <a:t>11/3/2020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4839B1-3CDA-4082-8CDF-CF34803D449A}" type="slidenum">
              <a:rPr lang="en-US" smtClean="0"/>
              <a:t>‹#›</a:t>
            </a:fld>
            <a:endParaRPr lang="en-US"/>
          </a:p>
        </p:txBody>
      </p:sp>
    </p:spTree>
    <p:extLst>
      <p:ext uri="{BB962C8B-B14F-4D97-AF65-F5344CB8AC3E}">
        <p14:creationId xmlns:p14="http://schemas.microsoft.com/office/powerpoint/2010/main" val="2362034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Read</a:t>
            </a:r>
            <a:r>
              <a:rPr lang="en-US" baseline="0" dirty="0" smtClean="0"/>
              <a:t> the topic as it is then familiarize yourself then welcome your audience to </a:t>
            </a:r>
            <a:r>
              <a:rPr lang="en-US" baseline="0" smtClean="0"/>
              <a:t>the presentation</a:t>
            </a:r>
            <a:endParaRPr lang="en-US"/>
          </a:p>
        </p:txBody>
      </p:sp>
      <p:sp>
        <p:nvSpPr>
          <p:cNvPr id="4" name="Slide Number Placeholder 3"/>
          <p:cNvSpPr>
            <a:spLocks noGrp="1"/>
          </p:cNvSpPr>
          <p:nvPr>
            <p:ph type="sldNum" sz="quarter" idx="10"/>
          </p:nvPr>
        </p:nvSpPr>
        <p:spPr/>
        <p:txBody>
          <a:bodyPr/>
          <a:lstStyle/>
          <a:p>
            <a:fld id="{714839B1-3CDA-4082-8CDF-CF34803D449A}" type="slidenum">
              <a:rPr lang="en-US" smtClean="0"/>
              <a:t>1</a:t>
            </a:fld>
            <a:endParaRPr lang="en-US"/>
          </a:p>
        </p:txBody>
      </p:sp>
    </p:spTree>
    <p:extLst>
      <p:ext uri="{BB962C8B-B14F-4D97-AF65-F5344CB8AC3E}">
        <p14:creationId xmlns:p14="http://schemas.microsoft.com/office/powerpoint/2010/main" val="3225357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Culture is an important aspect</a:t>
            </a:r>
            <a:r>
              <a:rPr lang="en-US" baseline="0" dirty="0" smtClean="0"/>
              <a:t> of our lives and should not be disregarded as it shows who we are and our origins. However it should not come between our overall health, as recent diseases cannot be cured with traditional herbs but require proper diagnosis. </a:t>
            </a:r>
            <a:r>
              <a:rPr lang="en-US" dirty="0" smtClean="0"/>
              <a:t>Misdiagnosis</a:t>
            </a:r>
            <a:r>
              <a:rPr lang="en-US" baseline="0" dirty="0" smtClean="0"/>
              <a:t> may happen even when there is no communication barriers. Doctors or medical practitioners should learn ways to mitigate barriers that arise in different cultures. Various cultures do not necessary support medical evidence and thus the medical officers should respect their values while outlying the dangers of the diseases. Culture </a:t>
            </a:r>
            <a:endParaRPr lang="en-US" dirty="0"/>
          </a:p>
        </p:txBody>
      </p:sp>
      <p:sp>
        <p:nvSpPr>
          <p:cNvPr id="4" name="Slide Number Placeholder 3"/>
          <p:cNvSpPr>
            <a:spLocks noGrp="1"/>
          </p:cNvSpPr>
          <p:nvPr>
            <p:ph type="sldNum" sz="quarter" idx="10"/>
          </p:nvPr>
        </p:nvSpPr>
        <p:spPr/>
        <p:txBody>
          <a:bodyPr/>
          <a:lstStyle/>
          <a:p>
            <a:fld id="{714839B1-3CDA-4082-8CDF-CF34803D449A}" type="slidenum">
              <a:rPr lang="en-US" smtClean="0"/>
              <a:t>2</a:t>
            </a:fld>
            <a:endParaRPr lang="en-US"/>
          </a:p>
        </p:txBody>
      </p:sp>
    </p:spTree>
    <p:extLst>
      <p:ext uri="{BB962C8B-B14F-4D97-AF65-F5344CB8AC3E}">
        <p14:creationId xmlns:p14="http://schemas.microsoft.com/office/powerpoint/2010/main" val="884256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Health care providers should interact with patients on their other beliefs to offer the healthcare they need. Health care providers must respect the values and traditions of their clients to minimize conflicts that may arise during health care visits. A patient is entitled to their cultural beliefs and should never be used against them to deprive them of their primary health care needs. Sometimes language barrier may act as a hindrance for the patients, and thus the healthcare providers have a mandate to rely on the right information to their patients. Cross-cultural communication is therefore essential to ensure all communities receive the right timely treatments while respecting their beliefs (Bai</a:t>
            </a:r>
            <a:r>
              <a:rPr lang="en-US" sz="1200" kern="1200" baseline="0" dirty="0" smtClean="0">
                <a:solidFill>
                  <a:schemeClr val="tx1"/>
                </a:solidFill>
                <a:effectLst/>
                <a:latin typeface="+mn-lt"/>
                <a:ea typeface="+mn-ea"/>
                <a:cs typeface="+mn-cs"/>
              </a:rPr>
              <a:t> et al .,</a:t>
            </a:r>
            <a:r>
              <a:rPr lang="en-US" sz="1200" kern="1200" dirty="0" smtClean="0">
                <a:solidFill>
                  <a:schemeClr val="tx1"/>
                </a:solidFill>
                <a:effectLst/>
                <a:latin typeface="+mn-lt"/>
                <a:ea typeface="+mn-ea"/>
                <a:cs typeface="+mn-cs"/>
              </a:rPr>
              <a:t>2016). Unsuccessful cross-cultural communication could lead to complications like misdiagnosis or prolonged ailments.</a:t>
            </a:r>
          </a:p>
          <a:p>
            <a:endParaRPr lang="en-US" dirty="0"/>
          </a:p>
        </p:txBody>
      </p:sp>
      <p:sp>
        <p:nvSpPr>
          <p:cNvPr id="4" name="Slide Number Placeholder 3"/>
          <p:cNvSpPr>
            <a:spLocks noGrp="1"/>
          </p:cNvSpPr>
          <p:nvPr>
            <p:ph type="sldNum" sz="quarter" idx="10"/>
          </p:nvPr>
        </p:nvSpPr>
        <p:spPr/>
        <p:txBody>
          <a:bodyPr/>
          <a:lstStyle/>
          <a:p>
            <a:fld id="{714839B1-3CDA-4082-8CDF-CF34803D449A}" type="slidenum">
              <a:rPr lang="en-US" smtClean="0"/>
              <a:t>3</a:t>
            </a:fld>
            <a:endParaRPr lang="en-US"/>
          </a:p>
        </p:txBody>
      </p:sp>
    </p:spTree>
    <p:extLst>
      <p:ext uri="{BB962C8B-B14F-4D97-AF65-F5344CB8AC3E}">
        <p14:creationId xmlns:p14="http://schemas.microsoft.com/office/powerpoint/2010/main" val="139697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Freedom</a:t>
            </a:r>
            <a:r>
              <a:rPr lang="en-US" sz="1200" kern="1200" dirty="0" smtClean="0">
                <a:solidFill>
                  <a:schemeClr val="tx1"/>
                </a:solidFill>
                <a:effectLst/>
                <a:latin typeface="+mn-lt"/>
                <a:ea typeface="+mn-ea"/>
                <a:cs typeface="+mn-cs"/>
              </a:rPr>
              <a:t> is one of the cultures that is practiced in our organization. People are allowed to move in and out to maximize efficiency freely. Freedom gives workers the ability to perform without restrictions and thus, profits (Scott,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2016). Freedom to wear casual but decent clothing when reporting at work to feel comfortable in one's dressing as long the tasks ahead are accomplished.  The workers need the freedom to address senior or bosses via their first names to be easily approached. The organization values workers freedom, and thus various channels or communication are available. </a:t>
            </a:r>
          </a:p>
          <a:p>
            <a:r>
              <a:rPr lang="en-US" sz="1200" kern="1200" dirty="0" smtClean="0">
                <a:solidFill>
                  <a:schemeClr val="tx1"/>
                </a:solidFill>
                <a:effectLst/>
                <a:latin typeface="+mn-lt"/>
                <a:ea typeface="+mn-ea"/>
                <a:cs typeface="+mn-cs"/>
              </a:rPr>
              <a:t>Power Distance</a:t>
            </a:r>
          </a:p>
          <a:p>
            <a:r>
              <a:rPr lang="en-US" sz="1200" kern="1200" dirty="0" smtClean="0">
                <a:solidFill>
                  <a:schemeClr val="tx1"/>
                </a:solidFill>
                <a:effectLst/>
                <a:latin typeface="+mn-lt"/>
                <a:ea typeface="+mn-ea"/>
                <a:cs typeface="+mn-cs"/>
              </a:rPr>
              <a:t>In our organization the top management is approachable anytime. The team can question the top management on matters affecting their work and overall well-being like working conditions, salary increments and policies that may be hindering performance (</a:t>
            </a:r>
            <a:r>
              <a:rPr lang="en-US" sz="1200" kern="1200" dirty="0" err="1" smtClean="0">
                <a:solidFill>
                  <a:schemeClr val="tx1"/>
                </a:solidFill>
                <a:effectLst/>
                <a:latin typeface="+mn-lt"/>
                <a:ea typeface="+mn-ea"/>
                <a:cs typeface="+mn-cs"/>
              </a:rPr>
              <a:t>Namenwirth</a:t>
            </a:r>
            <a:r>
              <a:rPr lang="en-US" sz="1200" kern="1200" dirty="0" smtClean="0">
                <a:solidFill>
                  <a:schemeClr val="tx1"/>
                </a:solidFill>
                <a:effectLst/>
                <a:latin typeface="+mn-lt"/>
                <a:ea typeface="+mn-ea"/>
                <a:cs typeface="+mn-cs"/>
              </a:rPr>
              <a:t> &amp; Weber,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2016)</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14839B1-3CDA-4082-8CDF-CF34803D449A}" type="slidenum">
              <a:rPr lang="en-US" smtClean="0"/>
              <a:t>4</a:t>
            </a:fld>
            <a:endParaRPr lang="en-US"/>
          </a:p>
        </p:txBody>
      </p:sp>
    </p:spTree>
    <p:extLst>
      <p:ext uri="{BB962C8B-B14F-4D97-AF65-F5344CB8AC3E}">
        <p14:creationId xmlns:p14="http://schemas.microsoft.com/office/powerpoint/2010/main" val="416057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Speak gently</a:t>
            </a:r>
          </a:p>
          <a:p>
            <a:r>
              <a:rPr lang="en-US" sz="1200" kern="1200" dirty="0" smtClean="0">
                <a:solidFill>
                  <a:schemeClr val="tx1"/>
                </a:solidFill>
                <a:effectLst/>
                <a:latin typeface="+mn-lt"/>
                <a:ea typeface="+mn-ea"/>
                <a:cs typeface="+mn-cs"/>
              </a:rPr>
              <a:t>Speaking gently in a slow manner helps the patients understand all the instructions needed of them (Wei</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Miraglia</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2017). Most patients do not understand medical terms, and thus it is essential to keep it slow to avoid confusion.</a:t>
            </a:r>
          </a:p>
          <a:p>
            <a:r>
              <a:rPr lang="en-US" sz="1200" kern="1200" dirty="0" smtClean="0">
                <a:solidFill>
                  <a:schemeClr val="tx1"/>
                </a:solidFill>
                <a:effectLst/>
                <a:latin typeface="+mn-lt"/>
                <a:ea typeface="+mn-ea"/>
                <a:cs typeface="+mn-cs"/>
              </a:rPr>
              <a:t>Avoid dialect </a:t>
            </a:r>
          </a:p>
          <a:p>
            <a:r>
              <a:rPr lang="en-US" sz="1200" kern="1200" dirty="0" smtClean="0">
                <a:solidFill>
                  <a:schemeClr val="tx1"/>
                </a:solidFill>
                <a:effectLst/>
                <a:latin typeface="+mn-lt"/>
                <a:ea typeface="+mn-ea"/>
                <a:cs typeface="+mn-cs"/>
              </a:rPr>
              <a:t>Most medical practitioners will use words like OR to mean operating room, which may not be familiar with most patients. It is crucial to pronounce words when addressing patients correctly.</a:t>
            </a:r>
          </a:p>
          <a:p>
            <a:r>
              <a:rPr lang="en-US" sz="1200" kern="1200" dirty="0" smtClean="0">
                <a:solidFill>
                  <a:schemeClr val="tx1"/>
                </a:solidFill>
                <a:effectLst/>
                <a:latin typeface="+mn-lt"/>
                <a:ea typeface="+mn-ea"/>
                <a:cs typeface="+mn-cs"/>
              </a:rPr>
              <a:t>Active attending </a:t>
            </a:r>
          </a:p>
          <a:p>
            <a:r>
              <a:rPr lang="en-US" sz="1200" kern="1200" dirty="0" smtClean="0">
                <a:solidFill>
                  <a:schemeClr val="tx1"/>
                </a:solidFill>
                <a:effectLst/>
                <a:latin typeface="+mn-lt"/>
                <a:ea typeface="+mn-ea"/>
                <a:cs typeface="+mn-cs"/>
              </a:rPr>
              <a:t>Health care workers must listen actively to their patients and administrators to avoid cases of misdiagnosis that may arise due to distractions.</a:t>
            </a:r>
          </a:p>
          <a:p>
            <a:r>
              <a:rPr lang="en-US" sz="1200" kern="1200" dirty="0" smtClean="0">
                <a:solidFill>
                  <a:schemeClr val="tx1"/>
                </a:solidFill>
                <a:effectLst/>
                <a:latin typeface="+mn-lt"/>
                <a:ea typeface="+mn-ea"/>
                <a:cs typeface="+mn-cs"/>
              </a:rPr>
              <a:t>Avoid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closed inquiries</a:t>
            </a:r>
          </a:p>
          <a:p>
            <a:r>
              <a:rPr lang="en-US" sz="1200" kern="1200" dirty="0" smtClean="0">
                <a:solidFill>
                  <a:schemeClr val="tx1"/>
                </a:solidFill>
                <a:effectLst/>
                <a:latin typeface="+mn-lt"/>
                <a:ea typeface="+mn-ea"/>
                <a:cs typeface="+mn-cs"/>
              </a:rPr>
              <a:t>Closed questions tend to make patients hide relevant information that may be used for their diagnosis (Le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&amp; Radford,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2020).</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14839B1-3CDA-4082-8CDF-CF34803D449A}" type="slidenum">
              <a:rPr lang="en-US" smtClean="0"/>
              <a:t>5</a:t>
            </a:fld>
            <a:endParaRPr lang="en-US"/>
          </a:p>
        </p:txBody>
      </p:sp>
    </p:spTree>
    <p:extLst>
      <p:ext uri="{BB962C8B-B14F-4D97-AF65-F5344CB8AC3E}">
        <p14:creationId xmlns:p14="http://schemas.microsoft.com/office/powerpoint/2010/main" val="2206854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Discrimination</a:t>
            </a:r>
          </a:p>
          <a:p>
            <a:r>
              <a:rPr lang="en-US" sz="1200" kern="1200" dirty="0" smtClean="0">
                <a:solidFill>
                  <a:schemeClr val="tx1"/>
                </a:solidFill>
                <a:effectLst/>
                <a:latin typeface="+mn-lt"/>
                <a:ea typeface="+mn-ea"/>
                <a:cs typeface="+mn-cs"/>
              </a:rPr>
              <a:t>As an organization that is dominated by the white community, black people are not given senior ranks as they are seen inexperienced and incapable of managing essential tasks (Le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&amp; Radford,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2020). Salary and the benefits differ between the two races, and this has been a conflicting interest in the organization.</a:t>
            </a:r>
          </a:p>
          <a:p>
            <a:r>
              <a:rPr lang="en-US" sz="1200" kern="1200" dirty="0" smtClean="0">
                <a:solidFill>
                  <a:schemeClr val="tx1"/>
                </a:solidFill>
                <a:effectLst/>
                <a:latin typeface="+mn-lt"/>
                <a:ea typeface="+mn-ea"/>
                <a:cs typeface="+mn-cs"/>
              </a:rPr>
              <a:t>Anxiety</a:t>
            </a:r>
          </a:p>
          <a:p>
            <a:r>
              <a:rPr lang="en-US" sz="1200" kern="1200" dirty="0" smtClean="0">
                <a:solidFill>
                  <a:schemeClr val="tx1"/>
                </a:solidFill>
                <a:effectLst/>
                <a:latin typeface="+mn-lt"/>
                <a:ea typeface="+mn-ea"/>
                <a:cs typeface="+mn-cs"/>
              </a:rPr>
              <a:t>Most of the times the minority communities in the organization are always disregarded and this causes anxiety towards their future in the organization (Ozano</a:t>
            </a:r>
            <a:r>
              <a:rPr lang="en-US" sz="1200" kern="1200" baseline="0" dirty="0" smtClean="0">
                <a:solidFill>
                  <a:schemeClr val="tx1"/>
                </a:solidFill>
                <a:effectLst/>
                <a:latin typeface="+mn-lt"/>
                <a:ea typeface="+mn-ea"/>
                <a:cs typeface="+mn-cs"/>
              </a:rPr>
              <a:t> &amp;</a:t>
            </a:r>
            <a:r>
              <a:rPr lang="en-US" sz="1200" kern="1200" dirty="0" smtClean="0">
                <a:solidFill>
                  <a:schemeClr val="tx1"/>
                </a:solidFill>
                <a:effectLst/>
                <a:latin typeface="+mn-lt"/>
                <a:ea typeface="+mn-ea"/>
                <a:cs typeface="+mn-cs"/>
              </a:rPr>
              <a:t>Khatri,</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2018). These communities have a lot to give but cannot contribute due to the fear of being the minority in our organization</a:t>
            </a:r>
          </a:p>
          <a:p>
            <a:r>
              <a:rPr lang="en-US" sz="1200" kern="1200" dirty="0" smtClean="0">
                <a:solidFill>
                  <a:schemeClr val="tx1"/>
                </a:solidFill>
                <a:effectLst/>
                <a:latin typeface="+mn-lt"/>
                <a:ea typeface="+mn-ea"/>
                <a:cs typeface="+mn-cs"/>
              </a:rPr>
              <a:t>Physical Distance </a:t>
            </a:r>
          </a:p>
          <a:p>
            <a:r>
              <a:rPr lang="en-US" sz="1200" kern="1200" dirty="0" smtClean="0">
                <a:solidFill>
                  <a:schemeClr val="tx1"/>
                </a:solidFill>
                <a:effectLst/>
                <a:latin typeface="+mn-lt"/>
                <a:ea typeface="+mn-ea"/>
                <a:cs typeface="+mn-cs"/>
              </a:rPr>
              <a:t>Some of the employees who are located in interior parts to do not the same communication as those located in the main offices because communication takes time to reach them and they need training on the message since most of them are not fluent in English.</a:t>
            </a:r>
          </a:p>
          <a:p>
            <a:endParaRPr lang="en-US" dirty="0"/>
          </a:p>
        </p:txBody>
      </p:sp>
      <p:sp>
        <p:nvSpPr>
          <p:cNvPr id="4" name="Slide Number Placeholder 3"/>
          <p:cNvSpPr>
            <a:spLocks noGrp="1"/>
          </p:cNvSpPr>
          <p:nvPr>
            <p:ph type="sldNum" sz="quarter" idx="10"/>
          </p:nvPr>
        </p:nvSpPr>
        <p:spPr/>
        <p:txBody>
          <a:bodyPr/>
          <a:lstStyle/>
          <a:p>
            <a:fld id="{714839B1-3CDA-4082-8CDF-CF34803D449A}" type="slidenum">
              <a:rPr lang="en-US" smtClean="0"/>
              <a:t>6</a:t>
            </a:fld>
            <a:endParaRPr lang="en-US"/>
          </a:p>
        </p:txBody>
      </p:sp>
    </p:spTree>
    <p:extLst>
      <p:ext uri="{BB962C8B-B14F-4D97-AF65-F5344CB8AC3E}">
        <p14:creationId xmlns:p14="http://schemas.microsoft.com/office/powerpoint/2010/main" val="1228812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Lack of Personal relationships </a:t>
            </a:r>
          </a:p>
          <a:p>
            <a:r>
              <a:rPr lang="en-US" sz="1200" kern="1200" dirty="0" smtClean="0">
                <a:solidFill>
                  <a:schemeClr val="tx1"/>
                </a:solidFill>
                <a:effectLst/>
                <a:latin typeface="+mn-lt"/>
                <a:ea typeface="+mn-ea"/>
                <a:cs typeface="+mn-cs"/>
              </a:rPr>
              <a:t>In our relationships will help administrators to what their workers are going through (Lifintsev</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&amp; Wellbrock,</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2019).Personal relationships are critical in any as they improve employee performance and generate new ideas that are useful to the organization.</a:t>
            </a:r>
          </a:p>
          <a:p>
            <a:r>
              <a:rPr lang="en-US" sz="1200" kern="1200" dirty="0" smtClean="0">
                <a:solidFill>
                  <a:schemeClr val="tx1"/>
                </a:solidFill>
                <a:effectLst/>
                <a:latin typeface="+mn-lt"/>
                <a:ea typeface="+mn-ea"/>
                <a:cs typeface="+mn-cs"/>
              </a:rPr>
              <a:t>Lack of Trust</a:t>
            </a:r>
          </a:p>
          <a:p>
            <a:r>
              <a:rPr lang="en-US" sz="1200" kern="1200" dirty="0" smtClean="0">
                <a:solidFill>
                  <a:schemeClr val="tx1"/>
                </a:solidFill>
                <a:effectLst/>
                <a:latin typeface="+mn-lt"/>
                <a:ea typeface="+mn-ea"/>
                <a:cs typeface="+mn-cs"/>
              </a:rPr>
              <a:t>With trust, most of the employees in our organization can feel free to perform duties without fear of being reprimanded and will go extra miles to ensure the work is done to their best (</a:t>
            </a:r>
            <a:r>
              <a:rPr lang="en-US" sz="1200" kern="1200" dirty="0" err="1" smtClean="0">
                <a:solidFill>
                  <a:schemeClr val="tx1"/>
                </a:solidFill>
                <a:effectLst/>
                <a:latin typeface="+mn-lt"/>
                <a:ea typeface="+mn-ea"/>
                <a:cs typeface="+mn-cs"/>
              </a:rPr>
              <a:t>Sharipzianova</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2020). The administration should trust their junior workers with small tasks without supervision for the growth of the organization.</a:t>
            </a:r>
          </a:p>
          <a:p>
            <a:r>
              <a:rPr lang="en-US" sz="1200" kern="1200" dirty="0" smtClean="0">
                <a:solidFill>
                  <a:schemeClr val="tx1"/>
                </a:solidFill>
                <a:effectLst/>
                <a:latin typeface="+mn-lt"/>
                <a:ea typeface="+mn-ea"/>
                <a:cs typeface="+mn-cs"/>
              </a:rPr>
              <a:t>Lack of professional relationships </a:t>
            </a:r>
          </a:p>
          <a:p>
            <a:r>
              <a:rPr lang="en-US" sz="1200" kern="1200" dirty="0" smtClean="0">
                <a:solidFill>
                  <a:schemeClr val="tx1"/>
                </a:solidFill>
                <a:effectLst/>
                <a:latin typeface="+mn-lt"/>
                <a:ea typeface="+mn-ea"/>
                <a:cs typeface="+mn-cs"/>
              </a:rPr>
              <a:t>The administration should give junior workers opportunities to advance their education for equal chances of promotions. Some of the workers are more than qualified but do not get chances to showcase their skills due to discrimination. </a:t>
            </a:r>
          </a:p>
          <a:p>
            <a:r>
              <a:rPr lang="en-US" sz="1200" kern="1200" dirty="0" smtClean="0">
                <a:solidFill>
                  <a:schemeClr val="tx1"/>
                </a:solidFill>
                <a:effectLst/>
                <a:latin typeface="+mn-lt"/>
                <a:ea typeface="+mn-ea"/>
                <a:cs typeface="+mn-cs"/>
              </a:rPr>
              <a:t>Lack of right structures</a:t>
            </a:r>
          </a:p>
          <a:p>
            <a:r>
              <a:rPr lang="en-US" sz="1200" kern="1200" dirty="0" smtClean="0">
                <a:solidFill>
                  <a:schemeClr val="tx1"/>
                </a:solidFill>
                <a:effectLst/>
                <a:latin typeface="+mn-lt"/>
                <a:ea typeface="+mn-ea"/>
                <a:cs typeface="+mn-cs"/>
              </a:rPr>
              <a:t>Our organization lacks structures to handle different staff from various cultures. While some would thrive through pressure, others would like to be flexible in making things happen, which is essential since people have different personalities.</a:t>
            </a:r>
          </a:p>
          <a:p>
            <a:r>
              <a:rPr lang="en-US" sz="1200" kern="1200" dirty="0" smtClean="0">
                <a:solidFill>
                  <a:schemeClr val="tx1"/>
                </a:solidFill>
                <a:effectLst/>
                <a:latin typeface="+mn-lt"/>
                <a:ea typeface="+mn-ea"/>
                <a:cs typeface="+mn-cs"/>
              </a:rPr>
              <a:t>Lack of right communication styles</a:t>
            </a:r>
          </a:p>
          <a:p>
            <a:r>
              <a:rPr lang="en-US" sz="1200" kern="1200" dirty="0" smtClean="0">
                <a:solidFill>
                  <a:schemeClr val="tx1"/>
                </a:solidFill>
                <a:effectLst/>
                <a:latin typeface="+mn-lt"/>
                <a:ea typeface="+mn-ea"/>
                <a:cs typeface="+mn-cs"/>
              </a:rPr>
              <a:t>Our organization does not have the right communication channels to their workers. There should be strategies for approaching a Christian worker on the news to working on Christmas than a Muslim regarding the same day and vice versa.</a:t>
            </a:r>
          </a:p>
          <a:p>
            <a:endParaRPr lang="en-US" dirty="0"/>
          </a:p>
        </p:txBody>
      </p:sp>
      <p:sp>
        <p:nvSpPr>
          <p:cNvPr id="4" name="Slide Number Placeholder 3"/>
          <p:cNvSpPr>
            <a:spLocks noGrp="1"/>
          </p:cNvSpPr>
          <p:nvPr>
            <p:ph type="sldNum" sz="quarter" idx="10"/>
          </p:nvPr>
        </p:nvSpPr>
        <p:spPr/>
        <p:txBody>
          <a:bodyPr/>
          <a:lstStyle/>
          <a:p>
            <a:fld id="{714839B1-3CDA-4082-8CDF-CF34803D449A}" type="slidenum">
              <a:rPr lang="en-US" smtClean="0"/>
              <a:t>7</a:t>
            </a:fld>
            <a:endParaRPr lang="en-US"/>
          </a:p>
        </p:txBody>
      </p:sp>
    </p:spTree>
    <p:extLst>
      <p:ext uri="{BB962C8B-B14F-4D97-AF65-F5344CB8AC3E}">
        <p14:creationId xmlns:p14="http://schemas.microsoft.com/office/powerpoint/2010/main" val="2273969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Employing diverse cultures </a:t>
            </a:r>
          </a:p>
          <a:p>
            <a:r>
              <a:rPr lang="en-US" sz="1200" kern="1200" dirty="0" smtClean="0">
                <a:solidFill>
                  <a:schemeClr val="tx1"/>
                </a:solidFill>
                <a:effectLst/>
                <a:latin typeface="+mn-lt"/>
                <a:ea typeface="+mn-ea"/>
                <a:cs typeface="+mn-cs"/>
              </a:rPr>
              <a:t>Diverse cultures will interact with different communities to gain insists on patients' ailments (</a:t>
            </a:r>
            <a:r>
              <a:rPr lang="en-US" sz="1200" kern="1200" dirty="0" err="1" smtClean="0">
                <a:solidFill>
                  <a:schemeClr val="tx1"/>
                </a:solidFill>
                <a:effectLst/>
                <a:latin typeface="+mn-lt"/>
                <a:ea typeface="+mn-ea"/>
                <a:cs typeface="+mn-cs"/>
              </a:rPr>
              <a:t>Sharipzianova</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2020). Most of the time, family members are used as interpreters which can jeopardize their health due to misinterpretation.  A health care provider who speaks and understands the patients' language will save on time and resources needed to hire interpreters.</a:t>
            </a:r>
          </a:p>
          <a:p>
            <a:r>
              <a:rPr lang="en-US" sz="1200" kern="1200" dirty="0" smtClean="0">
                <a:solidFill>
                  <a:schemeClr val="tx1"/>
                </a:solidFill>
                <a:effectLst/>
                <a:latin typeface="+mn-lt"/>
                <a:ea typeface="+mn-ea"/>
                <a:cs typeface="+mn-cs"/>
              </a:rPr>
              <a:t>Utilize Worldwide Healthcare Symbols.</a:t>
            </a:r>
          </a:p>
          <a:p>
            <a:r>
              <a:rPr lang="en-US" sz="1200" kern="1200" dirty="0" smtClean="0">
                <a:solidFill>
                  <a:schemeClr val="tx1"/>
                </a:solidFill>
                <a:effectLst/>
                <a:latin typeface="+mn-lt"/>
                <a:ea typeface="+mn-ea"/>
                <a:cs typeface="+mn-cs"/>
              </a:rPr>
              <a:t>These symbols can comprise images that will guide the patients around the hospitals; for example, a symbol showing "wash your hands."</a:t>
            </a:r>
          </a:p>
          <a:p>
            <a:r>
              <a:rPr lang="en-US" sz="1200" kern="1200" dirty="0" smtClean="0">
                <a:solidFill>
                  <a:schemeClr val="tx1"/>
                </a:solidFill>
                <a:effectLst/>
                <a:latin typeface="+mn-lt"/>
                <a:ea typeface="+mn-ea"/>
                <a:cs typeface="+mn-cs"/>
              </a:rPr>
              <a:t>Give voluntary Interpretation of training services.</a:t>
            </a:r>
          </a:p>
          <a:p>
            <a:r>
              <a:rPr lang="en-US" sz="1200" kern="1200" dirty="0" smtClean="0">
                <a:solidFill>
                  <a:schemeClr val="tx1"/>
                </a:solidFill>
                <a:effectLst/>
                <a:latin typeface="+mn-lt"/>
                <a:ea typeface="+mn-ea"/>
                <a:cs typeface="+mn-cs"/>
              </a:rPr>
              <a:t>Sometimes, hospitals can train nurses or interns to avoid the language barrier for proper diagnosis.</a:t>
            </a:r>
          </a:p>
          <a:p>
            <a:r>
              <a:rPr lang="en-US" sz="1200" kern="1200" dirty="0" smtClean="0">
                <a:solidFill>
                  <a:schemeClr val="tx1"/>
                </a:solidFill>
                <a:effectLst/>
                <a:latin typeface="+mn-lt"/>
                <a:ea typeface="+mn-ea"/>
                <a:cs typeface="+mn-cs"/>
              </a:rPr>
              <a:t>Ensure written language resources are operative</a:t>
            </a:r>
          </a:p>
          <a:p>
            <a:r>
              <a:rPr lang="en-US" sz="1200" kern="1200" dirty="0" smtClean="0">
                <a:solidFill>
                  <a:schemeClr val="tx1"/>
                </a:solidFill>
                <a:effectLst/>
                <a:latin typeface="+mn-lt"/>
                <a:ea typeface="+mn-ea"/>
                <a:cs typeface="+mn-cs"/>
              </a:rPr>
              <a:t>Written materials can only be useful if they serve the purpose intended to. Accessible interpretable materials should be installed, and the administration should survey to know how effective the written materials are to the patients.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714839B1-3CDA-4082-8CDF-CF34803D449A}" type="slidenum">
              <a:rPr lang="en-US" smtClean="0"/>
              <a:t>8</a:t>
            </a:fld>
            <a:endParaRPr lang="en-US"/>
          </a:p>
        </p:txBody>
      </p:sp>
    </p:spTree>
    <p:extLst>
      <p:ext uri="{BB962C8B-B14F-4D97-AF65-F5344CB8AC3E}">
        <p14:creationId xmlns:p14="http://schemas.microsoft.com/office/powerpoint/2010/main" val="3928419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Professional interpreter services can be done via contracting</a:t>
            </a:r>
            <a:r>
              <a:rPr lang="en-US" baseline="0" dirty="0" smtClean="0"/>
              <a:t> agencies for a short or long term period depending on the organization structure. The organization can also invest in phone calls interpreter services to accord to patients’ needs.</a:t>
            </a:r>
          </a:p>
          <a:p>
            <a:r>
              <a:rPr lang="en-US" baseline="0" dirty="0" smtClean="0"/>
              <a:t>Normalizing language valuation tests is important because some traditional languages or terms cannot be interpreted in medical terms which may cause confusion to the medical practitioners (</a:t>
            </a:r>
            <a:r>
              <a:rPr lang="en-US" sz="1200" kern="1200" dirty="0" smtClean="0">
                <a:solidFill>
                  <a:schemeClr val="tx1"/>
                </a:solidFill>
                <a:effectLst/>
                <a:latin typeface="+mn-lt"/>
                <a:ea typeface="+mn-ea"/>
                <a:cs typeface="+mn-cs"/>
              </a:rPr>
              <a:t>Lifintsev</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&amp; Wellbrock,</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2019)</a:t>
            </a:r>
            <a:r>
              <a:rPr lang="en-US" baseline="0" dirty="0" smtClean="0"/>
              <a:t>.</a:t>
            </a:r>
          </a:p>
          <a:p>
            <a:r>
              <a:rPr lang="en-US" baseline="0" dirty="0" smtClean="0"/>
              <a:t>A linguistic bank can be used to access workers' interpretation abilities and how effective they are to maintain organizations’ objectives.</a:t>
            </a:r>
            <a:endParaRPr lang="en-US" dirty="0"/>
          </a:p>
        </p:txBody>
      </p:sp>
      <p:sp>
        <p:nvSpPr>
          <p:cNvPr id="4" name="Slide Number Placeholder 3"/>
          <p:cNvSpPr>
            <a:spLocks noGrp="1"/>
          </p:cNvSpPr>
          <p:nvPr>
            <p:ph type="sldNum" sz="quarter" idx="10"/>
          </p:nvPr>
        </p:nvSpPr>
        <p:spPr/>
        <p:txBody>
          <a:bodyPr/>
          <a:lstStyle/>
          <a:p>
            <a:fld id="{714839B1-3CDA-4082-8CDF-CF34803D449A}" type="slidenum">
              <a:rPr lang="en-US" smtClean="0"/>
              <a:t>9</a:t>
            </a:fld>
            <a:endParaRPr lang="en-US"/>
          </a:p>
        </p:txBody>
      </p:sp>
    </p:spTree>
    <p:extLst>
      <p:ext uri="{BB962C8B-B14F-4D97-AF65-F5344CB8AC3E}">
        <p14:creationId xmlns:p14="http://schemas.microsoft.com/office/powerpoint/2010/main" val="3753828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Cross cultural communication is an important</a:t>
            </a:r>
            <a:r>
              <a:rPr lang="en-US" baseline="0" dirty="0" smtClean="0"/>
              <a:t> aspect to healthcare many organizations should adopt strategies for barriers that hinder communication with diverse communities. An organization that adopts strategies to curb barriers for cross-cultural communication will attract diverse communities who will feel appreciated from their various cultural perspectives. Culture is an important aspect in our lives and should not be disregarded, but it should  not be a barrier for delivering needed health care services (Scott, 2016). Thank the class for listening to your presentation and request for questions.</a:t>
            </a:r>
            <a:endParaRPr lang="en-US" dirty="0"/>
          </a:p>
        </p:txBody>
      </p:sp>
      <p:sp>
        <p:nvSpPr>
          <p:cNvPr id="4" name="Slide Number Placeholder 3"/>
          <p:cNvSpPr>
            <a:spLocks noGrp="1"/>
          </p:cNvSpPr>
          <p:nvPr>
            <p:ph type="sldNum" sz="quarter" idx="10"/>
          </p:nvPr>
        </p:nvSpPr>
        <p:spPr/>
        <p:txBody>
          <a:bodyPr/>
          <a:lstStyle/>
          <a:p>
            <a:fld id="{714839B1-3CDA-4082-8CDF-CF34803D449A}" type="slidenum">
              <a:rPr lang="en-US" smtClean="0"/>
              <a:t>10</a:t>
            </a:fld>
            <a:endParaRPr lang="en-US"/>
          </a:p>
        </p:txBody>
      </p:sp>
    </p:spTree>
    <p:extLst>
      <p:ext uri="{BB962C8B-B14F-4D97-AF65-F5344CB8AC3E}">
        <p14:creationId xmlns:p14="http://schemas.microsoft.com/office/powerpoint/2010/main" val="28480438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B358DD0-B9B4-41AF-A189-CB88564FBD6B}" type="datetimeFigureOut">
              <a:rPr lang="en-US" smtClean="0"/>
              <a:t>11/3/2020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E4C47E15-9159-4403-A680-B07A2F9AE25B}"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274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358DD0-B9B4-41AF-A189-CB88564FBD6B}"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C47E15-9159-4403-A680-B07A2F9AE25B}" type="slidenum">
              <a:rPr lang="en-US" smtClean="0"/>
              <a:t>‹#›</a:t>
            </a:fld>
            <a:endParaRPr lang="en-US"/>
          </a:p>
        </p:txBody>
      </p:sp>
    </p:spTree>
    <p:extLst>
      <p:ext uri="{BB962C8B-B14F-4D97-AF65-F5344CB8AC3E}">
        <p14:creationId xmlns:p14="http://schemas.microsoft.com/office/powerpoint/2010/main" val="1512673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358DD0-B9B4-41AF-A189-CB88564FBD6B}"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C47E15-9159-4403-A680-B07A2F9AE25B}"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9176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B358DD0-B9B4-41AF-A189-CB88564FBD6B}" type="datetimeFigureOut">
              <a:rPr lang="en-US" smtClean="0"/>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C47E15-9159-4403-A680-B07A2F9AE25B}" type="slidenum">
              <a:rPr lang="en-US" smtClean="0"/>
              <a:t>‹#›</a:t>
            </a:fld>
            <a:endParaRPr lang="en-US"/>
          </a:p>
        </p:txBody>
      </p:sp>
    </p:spTree>
    <p:extLst>
      <p:ext uri="{BB962C8B-B14F-4D97-AF65-F5344CB8AC3E}">
        <p14:creationId xmlns:p14="http://schemas.microsoft.com/office/powerpoint/2010/main" val="465718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B358DD0-B9B4-41AF-A189-CB88564FBD6B}" type="datetimeFigureOut">
              <a:rPr lang="en-US" smtClean="0"/>
              <a:t>11/3/2020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C47E15-9159-4403-A680-B07A2F9AE25B}"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9781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B358DD0-B9B4-41AF-A189-CB88564FBD6B}" type="datetimeFigureOut">
              <a:rPr lang="en-US" smtClean="0"/>
              <a:t>11/3/2020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C47E15-9159-4403-A680-B07A2F9AE25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1304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358DD0-B9B4-41AF-A189-CB88564FBD6B}" type="datetimeFigureOut">
              <a:rPr lang="en-US" smtClean="0"/>
              <a:t>11/3/2020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C47E15-9159-4403-A680-B07A2F9AE25B}" type="slidenum">
              <a:rPr lang="en-US" smtClean="0"/>
              <a:t>‹#›</a:t>
            </a:fld>
            <a:endParaRPr lang="en-US"/>
          </a:p>
        </p:txBody>
      </p:sp>
    </p:spTree>
    <p:extLst>
      <p:ext uri="{BB962C8B-B14F-4D97-AF65-F5344CB8AC3E}">
        <p14:creationId xmlns:p14="http://schemas.microsoft.com/office/powerpoint/2010/main" val="1351232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358DD0-B9B4-41AF-A189-CB88564FBD6B}" type="datetimeFigureOut">
              <a:rPr lang="en-US" smtClean="0"/>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C47E15-9159-4403-A680-B07A2F9AE25B}"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5440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358DD0-B9B4-41AF-A189-CB88564FBD6B}" type="datetimeFigureOut">
              <a:rPr lang="en-US" smtClean="0"/>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C47E15-9159-4403-A680-B07A2F9AE25B}" type="slidenum">
              <a:rPr lang="en-US" smtClean="0"/>
              <a:t>‹#›</a:t>
            </a:fld>
            <a:endParaRPr lang="en-US"/>
          </a:p>
        </p:txBody>
      </p:sp>
    </p:spTree>
    <p:extLst>
      <p:ext uri="{BB962C8B-B14F-4D97-AF65-F5344CB8AC3E}">
        <p14:creationId xmlns:p14="http://schemas.microsoft.com/office/powerpoint/2010/main" val="2281710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358DD0-B9B4-41AF-A189-CB88564FBD6B}" type="datetimeFigureOut">
              <a:rPr lang="en-US" smtClean="0"/>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C47E15-9159-4403-A680-B07A2F9AE25B}" type="slidenum">
              <a:rPr lang="en-US" smtClean="0"/>
              <a:t>‹#›</a:t>
            </a:fld>
            <a:endParaRPr lang="en-US"/>
          </a:p>
        </p:txBody>
      </p:sp>
    </p:spTree>
    <p:extLst>
      <p:ext uri="{BB962C8B-B14F-4D97-AF65-F5344CB8AC3E}">
        <p14:creationId xmlns:p14="http://schemas.microsoft.com/office/powerpoint/2010/main" val="4283838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358DD0-B9B4-41AF-A189-CB88564FBD6B}"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C47E15-9159-4403-A680-B07A2F9AE25B}"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0518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358DD0-B9B4-41AF-A189-CB88564FBD6B}"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C47E15-9159-4403-A680-B07A2F9AE25B}"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4001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358DD0-B9B4-41AF-A189-CB88564FBD6B}"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C47E15-9159-4403-A680-B07A2F9AE25B}" type="slidenum">
              <a:rPr lang="en-US" smtClean="0"/>
              <a:t>‹#›</a:t>
            </a:fld>
            <a:endParaRPr lang="en-US"/>
          </a:p>
        </p:txBody>
      </p:sp>
    </p:spTree>
    <p:extLst>
      <p:ext uri="{BB962C8B-B14F-4D97-AF65-F5344CB8AC3E}">
        <p14:creationId xmlns:p14="http://schemas.microsoft.com/office/powerpoint/2010/main" val="4007913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358DD0-B9B4-41AF-A189-CB88564FBD6B}"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C47E15-9159-4403-A680-B07A2F9AE25B}"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8704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358DD0-B9B4-41AF-A189-CB88564FBD6B}"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C47E15-9159-4403-A680-B07A2F9AE25B}"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33490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358DD0-B9B4-41AF-A189-CB88564FBD6B}"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C47E15-9159-4403-A680-B07A2F9AE25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5972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358DD0-B9B4-41AF-A189-CB88564FBD6B}"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C47E15-9159-4403-A680-B07A2F9AE25B}"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0606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B358DD0-B9B4-41AF-A189-CB88564FBD6B}" type="datetimeFigureOut">
              <a:rPr lang="en-US" smtClean="0"/>
              <a:t>11/3/2020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4C47E15-9159-4403-A680-B07A2F9AE25B}" type="slidenum">
              <a:rPr lang="en-US" smtClean="0"/>
              <a:t>‹#›</a:t>
            </a:fld>
            <a:endParaRPr lang="en-US"/>
          </a:p>
        </p:txBody>
      </p:sp>
    </p:spTree>
    <p:extLst>
      <p:ext uri="{BB962C8B-B14F-4D97-AF65-F5344CB8AC3E}">
        <p14:creationId xmlns:p14="http://schemas.microsoft.com/office/powerpoint/2010/main" val="2076021208"/>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17" r:id="rId12"/>
    <p:sldLayoutId id="2147483918" r:id="rId13"/>
    <p:sldLayoutId id="2147483919" r:id="rId14"/>
    <p:sldLayoutId id="2147483920" r:id="rId15"/>
    <p:sldLayoutId id="2147483921" r:id="rId16"/>
    <p:sldLayoutId id="2147483922"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96962" y="1705883"/>
            <a:ext cx="6465083" cy="1284310"/>
          </a:xfrm>
        </p:spPr>
        <p:txBody>
          <a:bodyPr/>
          <a:lstStyle/>
          <a:p>
            <a:r>
              <a:rPr lang="en-US" b="1" dirty="0" smtClean="0"/>
              <a:t>Cross Cultural Communication</a:t>
            </a:r>
            <a:endParaRPr lang="en-US" b="1" dirty="0"/>
          </a:p>
        </p:txBody>
      </p:sp>
      <p:sp>
        <p:nvSpPr>
          <p:cNvPr id="3" name="Subtitle 2"/>
          <p:cNvSpPr>
            <a:spLocks noGrp="1"/>
          </p:cNvSpPr>
          <p:nvPr>
            <p:ph type="subTitle" idx="1"/>
          </p:nvPr>
        </p:nvSpPr>
        <p:spPr>
          <a:xfrm>
            <a:off x="2303285" y="3262382"/>
            <a:ext cx="6786124" cy="2101188"/>
          </a:xfrm>
        </p:spPr>
        <p:txBody>
          <a:bodyPr>
            <a:normAutofit fontScale="92500" lnSpcReduction="10000"/>
          </a:bodyPr>
          <a:lstStyle/>
          <a:p>
            <a:r>
              <a:rPr lang="en-US" dirty="0" smtClean="0"/>
              <a:t>Student’s Name:</a:t>
            </a:r>
          </a:p>
          <a:p>
            <a:r>
              <a:rPr lang="en-US" dirty="0" smtClean="0"/>
              <a:t>Institution of Affiliation:</a:t>
            </a:r>
          </a:p>
          <a:p>
            <a:r>
              <a:rPr lang="en-US" dirty="0" smtClean="0"/>
              <a:t>Course Code:</a:t>
            </a:r>
          </a:p>
          <a:p>
            <a:r>
              <a:rPr lang="en-US" dirty="0" smtClean="0"/>
              <a:t>Professor:</a:t>
            </a:r>
          </a:p>
          <a:p>
            <a:r>
              <a:rPr lang="en-US" dirty="0" smtClean="0"/>
              <a:t>Date:</a:t>
            </a:r>
          </a:p>
          <a:p>
            <a:endParaRPr lang="en-US" dirty="0"/>
          </a:p>
        </p:txBody>
      </p:sp>
    </p:spTree>
    <p:extLst>
      <p:ext uri="{BB962C8B-B14F-4D97-AF65-F5344CB8AC3E}">
        <p14:creationId xmlns:p14="http://schemas.microsoft.com/office/powerpoint/2010/main" val="1502199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a:t>
            </a:r>
            <a:endParaRPr lang="en-US" b="1" dirty="0"/>
          </a:p>
        </p:txBody>
      </p:sp>
      <p:sp>
        <p:nvSpPr>
          <p:cNvPr id="3" name="Content Placeholder 2"/>
          <p:cNvSpPr>
            <a:spLocks noGrp="1"/>
          </p:cNvSpPr>
          <p:nvPr>
            <p:ph idx="1"/>
          </p:nvPr>
        </p:nvSpPr>
        <p:spPr/>
        <p:txBody>
          <a:bodyPr/>
          <a:lstStyle/>
          <a:p>
            <a:r>
              <a:rPr lang="en-US" dirty="0"/>
              <a:t>Cross-cultural communication is a procedure of crafting and sharing resources among people from various ethnic backgrounds via multiple means.</a:t>
            </a:r>
          </a:p>
          <a:p>
            <a:r>
              <a:rPr lang="en-US" dirty="0" smtClean="0"/>
              <a:t>Serious complications may arise via diagnosis and thus it is important that healthcare workers know how to navigate to get the right information across to their patients.</a:t>
            </a:r>
            <a:endParaRPr lang="en-US" dirty="0"/>
          </a:p>
        </p:txBody>
      </p:sp>
    </p:spTree>
    <p:extLst>
      <p:ext uri="{BB962C8B-B14F-4D97-AF65-F5344CB8AC3E}">
        <p14:creationId xmlns:p14="http://schemas.microsoft.com/office/powerpoint/2010/main" val="3878802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804711"/>
            <a:ext cx="9636455" cy="1460817"/>
          </a:xfrm>
        </p:spPr>
        <p:txBody>
          <a:bodyPr>
            <a:normAutofit fontScale="90000"/>
          </a:bodyPr>
          <a:lstStyle/>
          <a:p>
            <a:r>
              <a:rPr lang="en-US" b="1" dirty="0" smtClean="0"/>
              <a:t>Effectiveness of Cross-Cultural Communication to Health Care Administration</a:t>
            </a:r>
            <a:endParaRPr lang="en-US" b="1" dirty="0"/>
          </a:p>
        </p:txBody>
      </p:sp>
      <p:sp>
        <p:nvSpPr>
          <p:cNvPr id="3" name="Content Placeholder 2"/>
          <p:cNvSpPr>
            <a:spLocks noGrp="1"/>
          </p:cNvSpPr>
          <p:nvPr>
            <p:ph idx="1"/>
          </p:nvPr>
        </p:nvSpPr>
        <p:spPr>
          <a:xfrm>
            <a:off x="1037690" y="2574453"/>
            <a:ext cx="9955658" cy="3456477"/>
          </a:xfrm>
        </p:spPr>
        <p:txBody>
          <a:bodyPr>
            <a:normAutofit/>
          </a:bodyPr>
          <a:lstStyle/>
          <a:p>
            <a:r>
              <a:rPr lang="en-US" dirty="0"/>
              <a:t>Cross-cultural communication is useful in healthcare since different cultures have </a:t>
            </a:r>
            <a:r>
              <a:rPr lang="en-US" dirty="0" smtClean="0"/>
              <a:t>diverse </a:t>
            </a:r>
            <a:r>
              <a:rPr lang="en-US" dirty="0"/>
              <a:t>beliefs which may act as a barrier to health care </a:t>
            </a:r>
            <a:r>
              <a:rPr lang="en-US" dirty="0" smtClean="0"/>
              <a:t>providers.</a:t>
            </a:r>
          </a:p>
          <a:p>
            <a:r>
              <a:rPr lang="en-US" dirty="0"/>
              <a:t>Cross-cultural communication is therefore essential to ensure all communities receive the right timely treatments while respecting their beliefs. </a:t>
            </a:r>
            <a:endParaRPr lang="en-US" dirty="0" smtClean="0"/>
          </a:p>
          <a:p>
            <a:r>
              <a:rPr lang="en-US" dirty="0" smtClean="0"/>
              <a:t>Unsuccessful </a:t>
            </a:r>
            <a:r>
              <a:rPr lang="en-US" dirty="0"/>
              <a:t>cross-cultural communication could lead to complications like misdiagnosis or prolonged ailments.</a:t>
            </a:r>
          </a:p>
          <a:p>
            <a:endParaRPr lang="en-US" dirty="0"/>
          </a:p>
        </p:txBody>
      </p:sp>
    </p:spTree>
    <p:extLst>
      <p:ext uri="{BB962C8B-B14F-4D97-AF65-F5344CB8AC3E}">
        <p14:creationId xmlns:p14="http://schemas.microsoft.com/office/powerpoint/2010/main" val="3810922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Which Cultural Dynamic are  Significance in our Organization</a:t>
            </a:r>
            <a:endParaRPr lang="en-US" b="1" dirty="0"/>
          </a:p>
        </p:txBody>
      </p:sp>
      <p:sp>
        <p:nvSpPr>
          <p:cNvPr id="3" name="Content Placeholder 2"/>
          <p:cNvSpPr>
            <a:spLocks noGrp="1"/>
          </p:cNvSpPr>
          <p:nvPr>
            <p:ph idx="1"/>
          </p:nvPr>
        </p:nvSpPr>
        <p:spPr/>
        <p:txBody>
          <a:bodyPr/>
          <a:lstStyle/>
          <a:p>
            <a:r>
              <a:rPr lang="en-US" dirty="0" smtClean="0"/>
              <a:t>Freedom to address the administration freely regarding issues affecting workers out put.</a:t>
            </a:r>
          </a:p>
          <a:p>
            <a:r>
              <a:rPr lang="en-US" dirty="0" smtClean="0"/>
              <a:t>Power distance the distance between the top management and the staff and little since the management is freely approachable</a:t>
            </a:r>
            <a:r>
              <a:rPr lang="en-US" dirty="0" smtClean="0"/>
              <a:t>.</a:t>
            </a:r>
          </a:p>
          <a:p>
            <a:r>
              <a:rPr lang="en-US" dirty="0">
                <a:solidFill>
                  <a:schemeClr val="tx1"/>
                </a:solidFill>
              </a:rPr>
              <a:t>The workers need the freedom to address senior or bosses via their first names to be easily approached. </a:t>
            </a:r>
            <a:endParaRPr lang="en-US" dirty="0" smtClean="0"/>
          </a:p>
          <a:p>
            <a:endParaRPr lang="en-US" dirty="0"/>
          </a:p>
          <a:p>
            <a:endParaRPr lang="en-US" dirty="0"/>
          </a:p>
        </p:txBody>
      </p:sp>
    </p:spTree>
    <p:extLst>
      <p:ext uri="{BB962C8B-B14F-4D97-AF65-F5344CB8AC3E}">
        <p14:creationId xmlns:p14="http://schemas.microsoft.com/office/powerpoint/2010/main" val="953650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7437" y="804712"/>
            <a:ext cx="9601195" cy="1574800"/>
          </a:xfrm>
        </p:spPr>
        <p:txBody>
          <a:bodyPr>
            <a:normAutofit fontScale="90000"/>
          </a:bodyPr>
          <a:lstStyle/>
          <a:p>
            <a:r>
              <a:rPr lang="en-US" b="1" dirty="0" smtClean="0"/>
              <a:t>Ways to Build Cross-Cultural Communication among Health Care Employees</a:t>
            </a:r>
            <a:endParaRPr lang="en-US" b="1" dirty="0"/>
          </a:p>
        </p:txBody>
      </p:sp>
      <p:sp>
        <p:nvSpPr>
          <p:cNvPr id="3" name="Content Placeholder 2"/>
          <p:cNvSpPr>
            <a:spLocks noGrp="1"/>
          </p:cNvSpPr>
          <p:nvPr>
            <p:ph idx="1"/>
          </p:nvPr>
        </p:nvSpPr>
        <p:spPr/>
        <p:txBody>
          <a:bodyPr/>
          <a:lstStyle/>
          <a:p>
            <a:r>
              <a:rPr lang="en-US" dirty="0" smtClean="0"/>
              <a:t>Speaking gently</a:t>
            </a:r>
          </a:p>
          <a:p>
            <a:r>
              <a:rPr lang="en-US" dirty="0" smtClean="0"/>
              <a:t>Avoiding dialect</a:t>
            </a:r>
          </a:p>
          <a:p>
            <a:r>
              <a:rPr lang="en-US" dirty="0" smtClean="0"/>
              <a:t>Active listening</a:t>
            </a:r>
          </a:p>
          <a:p>
            <a:r>
              <a:rPr lang="en-US" dirty="0" smtClean="0"/>
              <a:t>Avoiding closed inquiries</a:t>
            </a:r>
          </a:p>
          <a:p>
            <a:r>
              <a:rPr lang="en-US" dirty="0" smtClean="0"/>
              <a:t>Offering support</a:t>
            </a:r>
            <a:endParaRPr lang="en-US" dirty="0"/>
          </a:p>
        </p:txBody>
      </p:sp>
    </p:spTree>
    <p:extLst>
      <p:ext uri="{BB962C8B-B14F-4D97-AF65-F5344CB8AC3E}">
        <p14:creationId xmlns:p14="http://schemas.microsoft.com/office/powerpoint/2010/main" val="1901935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Barriers to Effective Cross-Communication</a:t>
            </a:r>
            <a:endParaRPr lang="en-US" b="1" dirty="0"/>
          </a:p>
        </p:txBody>
      </p:sp>
      <p:sp>
        <p:nvSpPr>
          <p:cNvPr id="3" name="Content Placeholder 2"/>
          <p:cNvSpPr>
            <a:spLocks noGrp="1"/>
          </p:cNvSpPr>
          <p:nvPr>
            <p:ph idx="1"/>
          </p:nvPr>
        </p:nvSpPr>
        <p:spPr/>
        <p:txBody>
          <a:bodyPr/>
          <a:lstStyle/>
          <a:p>
            <a:r>
              <a:rPr lang="en-US" dirty="0" smtClean="0"/>
              <a:t>Discrimination</a:t>
            </a:r>
          </a:p>
          <a:p>
            <a:r>
              <a:rPr lang="en-US" dirty="0" smtClean="0"/>
              <a:t>Anxiety</a:t>
            </a:r>
          </a:p>
          <a:p>
            <a:r>
              <a:rPr lang="en-US" dirty="0" smtClean="0"/>
              <a:t>Physical Distance</a:t>
            </a:r>
            <a:endParaRPr lang="en-US" dirty="0"/>
          </a:p>
        </p:txBody>
      </p:sp>
    </p:spTree>
    <p:extLst>
      <p:ext uri="{BB962C8B-B14F-4D97-AF65-F5344CB8AC3E}">
        <p14:creationId xmlns:p14="http://schemas.microsoft.com/office/powerpoint/2010/main" val="3484345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Barriers to Effective Cross-Cultural Communication in Our Organization</a:t>
            </a:r>
            <a:endParaRPr lang="en-US" b="1" dirty="0"/>
          </a:p>
        </p:txBody>
      </p:sp>
      <p:sp>
        <p:nvSpPr>
          <p:cNvPr id="3" name="Content Placeholder 2"/>
          <p:cNvSpPr>
            <a:spLocks noGrp="1"/>
          </p:cNvSpPr>
          <p:nvPr>
            <p:ph idx="1"/>
          </p:nvPr>
        </p:nvSpPr>
        <p:spPr/>
        <p:txBody>
          <a:bodyPr/>
          <a:lstStyle/>
          <a:p>
            <a:r>
              <a:rPr lang="en-US" dirty="0" smtClean="0"/>
              <a:t>Lack of personal relationships</a:t>
            </a:r>
          </a:p>
          <a:p>
            <a:r>
              <a:rPr lang="en-US" dirty="0" smtClean="0"/>
              <a:t>Lack of trust</a:t>
            </a:r>
          </a:p>
          <a:p>
            <a:r>
              <a:rPr lang="en-US" dirty="0" smtClean="0"/>
              <a:t>Lack of professional relationships</a:t>
            </a:r>
          </a:p>
          <a:p>
            <a:r>
              <a:rPr lang="en-US" dirty="0" smtClean="0"/>
              <a:t>Lack of right communication styles</a:t>
            </a:r>
          </a:p>
          <a:p>
            <a:r>
              <a:rPr lang="en-US" dirty="0" smtClean="0"/>
              <a:t>Lack of right structures</a:t>
            </a:r>
            <a:endParaRPr lang="en-US" dirty="0"/>
          </a:p>
        </p:txBody>
      </p:sp>
    </p:spTree>
    <p:extLst>
      <p:ext uri="{BB962C8B-B14F-4D97-AF65-F5344CB8AC3E}">
        <p14:creationId xmlns:p14="http://schemas.microsoft.com/office/powerpoint/2010/main" val="4129281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Practices to Address Cross-Cultural Communication in Health care</a:t>
            </a:r>
          </a:p>
        </p:txBody>
      </p:sp>
      <p:sp>
        <p:nvSpPr>
          <p:cNvPr id="3" name="Content Placeholder 2"/>
          <p:cNvSpPr>
            <a:spLocks noGrp="1"/>
          </p:cNvSpPr>
          <p:nvPr>
            <p:ph idx="1"/>
          </p:nvPr>
        </p:nvSpPr>
        <p:spPr/>
        <p:txBody>
          <a:bodyPr/>
          <a:lstStyle/>
          <a:p>
            <a:r>
              <a:rPr lang="en-US" dirty="0"/>
              <a:t>Employing diverse cultures </a:t>
            </a:r>
          </a:p>
          <a:p>
            <a:r>
              <a:rPr lang="en-US" dirty="0"/>
              <a:t>Utilize Worldwide Healthcare Symbols.</a:t>
            </a:r>
          </a:p>
          <a:p>
            <a:r>
              <a:rPr lang="en-US" dirty="0"/>
              <a:t>Give voluntary Interpretation of training services.</a:t>
            </a:r>
          </a:p>
          <a:p>
            <a:r>
              <a:rPr lang="en-US" dirty="0"/>
              <a:t>Ensure written language resources are operative</a:t>
            </a:r>
          </a:p>
          <a:p>
            <a:endParaRPr lang="en-US" dirty="0"/>
          </a:p>
        </p:txBody>
      </p:sp>
    </p:spTree>
    <p:extLst>
      <p:ext uri="{BB962C8B-B14F-4D97-AF65-F5344CB8AC3E}">
        <p14:creationId xmlns:p14="http://schemas.microsoft.com/office/powerpoint/2010/main" val="1184130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Practices to Address Cross-Cultural Communication  in Health Care</a:t>
            </a:r>
            <a:endParaRPr lang="en-US" b="1" dirty="0"/>
          </a:p>
        </p:txBody>
      </p:sp>
      <p:sp>
        <p:nvSpPr>
          <p:cNvPr id="3" name="Content Placeholder 2"/>
          <p:cNvSpPr>
            <a:spLocks noGrp="1"/>
          </p:cNvSpPr>
          <p:nvPr>
            <p:ph idx="1"/>
          </p:nvPr>
        </p:nvSpPr>
        <p:spPr/>
        <p:txBody>
          <a:bodyPr/>
          <a:lstStyle/>
          <a:p>
            <a:r>
              <a:rPr lang="en-US" dirty="0" smtClean="0"/>
              <a:t>Hire specialized interpreter services</a:t>
            </a:r>
          </a:p>
          <a:p>
            <a:r>
              <a:rPr lang="en-US" dirty="0" smtClean="0"/>
              <a:t>Normalize language valuation tests</a:t>
            </a:r>
          </a:p>
          <a:p>
            <a:r>
              <a:rPr lang="en-US" dirty="0" smtClean="0"/>
              <a:t>Make a hospital linguistic bank</a:t>
            </a:r>
            <a:endParaRPr lang="en-US" dirty="0"/>
          </a:p>
        </p:txBody>
      </p:sp>
    </p:spTree>
    <p:extLst>
      <p:ext uri="{BB962C8B-B14F-4D97-AF65-F5344CB8AC3E}">
        <p14:creationId xmlns:p14="http://schemas.microsoft.com/office/powerpoint/2010/main" val="3053819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Conclusion</a:t>
            </a:r>
            <a:br>
              <a:rPr lang="en-US" b="1" dirty="0" smtClean="0"/>
            </a:br>
            <a:endParaRPr lang="en-US" b="1" dirty="0"/>
          </a:p>
        </p:txBody>
      </p:sp>
      <p:sp>
        <p:nvSpPr>
          <p:cNvPr id="3" name="Content Placeholder 2"/>
          <p:cNvSpPr>
            <a:spLocks noGrp="1"/>
          </p:cNvSpPr>
          <p:nvPr>
            <p:ph idx="1"/>
          </p:nvPr>
        </p:nvSpPr>
        <p:spPr/>
        <p:txBody>
          <a:bodyPr/>
          <a:lstStyle/>
          <a:p>
            <a:r>
              <a:rPr lang="en-US" dirty="0" smtClean="0"/>
              <a:t>Cross-cultural communication is an important aspect in health care and many organizations should adopt strategies for barriers that hinder communication with diverse cultures. </a:t>
            </a:r>
            <a:endParaRPr lang="en-US" dirty="0" smtClean="0"/>
          </a:p>
          <a:p>
            <a:r>
              <a:rPr lang="en-US" dirty="0" smtClean="0"/>
              <a:t>Culture </a:t>
            </a:r>
            <a:r>
              <a:rPr lang="en-US" dirty="0" smtClean="0"/>
              <a:t>is an important aspect in our lives and should not be disregarded, however it should  not be a barrier for delivering needed health care services.</a:t>
            </a:r>
            <a:endParaRPr lang="en-US" dirty="0"/>
          </a:p>
        </p:txBody>
      </p:sp>
    </p:spTree>
    <p:extLst>
      <p:ext uri="{BB962C8B-B14F-4D97-AF65-F5344CB8AC3E}">
        <p14:creationId xmlns:p14="http://schemas.microsoft.com/office/powerpoint/2010/main" val="664817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668234"/>
            <a:ext cx="9601196" cy="1303867"/>
          </a:xfrm>
        </p:spPr>
        <p:txBody>
          <a:bodyPr>
            <a:normAutofit fontScale="90000"/>
          </a:bodyPr>
          <a:lstStyle/>
          <a:p>
            <a:r>
              <a:rPr lang="en-US" b="1" dirty="0" smtClean="0"/>
              <a:t>References</a:t>
            </a:r>
            <a:br>
              <a:rPr lang="en-US" b="1" dirty="0" smtClean="0"/>
            </a:br>
            <a:endParaRPr lang="en-US" b="1" dirty="0"/>
          </a:p>
        </p:txBody>
      </p:sp>
      <p:sp>
        <p:nvSpPr>
          <p:cNvPr id="3" name="Content Placeholder 2"/>
          <p:cNvSpPr>
            <a:spLocks noGrp="1"/>
          </p:cNvSpPr>
          <p:nvPr>
            <p:ph idx="1"/>
          </p:nvPr>
        </p:nvSpPr>
        <p:spPr>
          <a:xfrm>
            <a:off x="1295400" y="2529635"/>
            <a:ext cx="9601197" cy="3652799"/>
          </a:xfrm>
        </p:spPr>
        <p:txBody>
          <a:bodyPr>
            <a:normAutofit fontScale="62500" lnSpcReduction="20000"/>
          </a:bodyPr>
          <a:lstStyle/>
          <a:p>
            <a:r>
              <a:rPr lang="en-US" dirty="0"/>
              <a:t>Bai, J., Larimer, S., &amp; </a:t>
            </a:r>
            <a:r>
              <a:rPr lang="en-US" dirty="0" err="1"/>
              <a:t>Riner</a:t>
            </a:r>
            <a:r>
              <a:rPr lang="en-US" dirty="0"/>
              <a:t>, M. E. (2016). Cross-cultural pedagogy: Practical strategies for a successful </a:t>
            </a:r>
            <a:r>
              <a:rPr lang="en-US" dirty="0" err="1"/>
              <a:t>interprofessional</a:t>
            </a:r>
            <a:r>
              <a:rPr lang="en-US" dirty="0"/>
              <a:t> study abroad course. </a:t>
            </a:r>
            <a:r>
              <a:rPr lang="en-US" i="1" dirty="0"/>
              <a:t>Journal of the Scholarship of Teaching and Learning</a:t>
            </a:r>
            <a:r>
              <a:rPr lang="en-US" dirty="0"/>
              <a:t>, </a:t>
            </a:r>
            <a:r>
              <a:rPr lang="en-US" i="1" dirty="0"/>
              <a:t>16</a:t>
            </a:r>
            <a:r>
              <a:rPr lang="en-US" dirty="0"/>
              <a:t>(3), 72-81.</a:t>
            </a:r>
          </a:p>
          <a:p>
            <a:r>
              <a:rPr lang="en-US" dirty="0"/>
              <a:t>Le, H., Jiang, Z., &amp; Radford, K. (2020). Leader-member exchange and subjective well-being: the moderating role of metacognitive cultural intelligence. </a:t>
            </a:r>
            <a:r>
              <a:rPr lang="en-US" i="1" dirty="0"/>
              <a:t>Personnel Review</a:t>
            </a:r>
            <a:r>
              <a:rPr lang="en-US" dirty="0"/>
              <a:t>.</a:t>
            </a:r>
          </a:p>
          <a:p>
            <a:r>
              <a:rPr lang="en-US" dirty="0"/>
              <a:t>Lifintsev, D., &amp; Wellbrock, W. (2019). Cross-cultural communication in the digital age. </a:t>
            </a:r>
            <a:r>
              <a:rPr lang="en-US" i="1" dirty="0" err="1"/>
              <a:t>Estudos</a:t>
            </a:r>
            <a:r>
              <a:rPr lang="en-US" i="1" dirty="0"/>
              <a:t> </a:t>
            </a:r>
            <a:r>
              <a:rPr lang="en-US" i="1" dirty="0" err="1"/>
              <a:t>em</a:t>
            </a:r>
            <a:r>
              <a:rPr lang="en-US" i="1" dirty="0"/>
              <a:t> </a:t>
            </a:r>
            <a:r>
              <a:rPr lang="en-US" i="1" dirty="0" err="1"/>
              <a:t>Comunicação</a:t>
            </a:r>
            <a:r>
              <a:rPr lang="en-US" dirty="0"/>
              <a:t>, </a:t>
            </a:r>
            <a:r>
              <a:rPr lang="en-US" i="1" dirty="0"/>
              <a:t>1</a:t>
            </a:r>
            <a:r>
              <a:rPr lang="en-US" dirty="0"/>
              <a:t>(28), 93-104.</a:t>
            </a:r>
          </a:p>
          <a:p>
            <a:r>
              <a:rPr lang="en-US" dirty="0" err="1"/>
              <a:t>Namenwirth</a:t>
            </a:r>
            <a:r>
              <a:rPr lang="en-US" dirty="0"/>
              <a:t>, J. Z., &amp; Weber, R. P. (2016). </a:t>
            </a:r>
            <a:r>
              <a:rPr lang="en-US" i="1" dirty="0"/>
              <a:t>Dynamics of culture</a:t>
            </a:r>
            <a:r>
              <a:rPr lang="en-US" dirty="0"/>
              <a:t>. </a:t>
            </a:r>
            <a:r>
              <a:rPr lang="en-US" dirty="0" err="1"/>
              <a:t>Routledge</a:t>
            </a:r>
            <a:r>
              <a:rPr lang="en-US" dirty="0"/>
              <a:t>.</a:t>
            </a:r>
          </a:p>
          <a:p>
            <a:r>
              <a:rPr lang="en-US" dirty="0"/>
              <a:t>Ozano, K., &amp; Khatri, R. (2018). Reflexivity, </a:t>
            </a:r>
            <a:r>
              <a:rPr lang="en-US" dirty="0" err="1"/>
              <a:t>positionality</a:t>
            </a:r>
            <a:r>
              <a:rPr lang="en-US" dirty="0"/>
              <a:t> and power in cross-cultural participatory action research with research assistants in rural Cambodia. </a:t>
            </a:r>
            <a:r>
              <a:rPr lang="en-US" i="1" dirty="0"/>
              <a:t>Educational Action Research</a:t>
            </a:r>
            <a:r>
              <a:rPr lang="en-US" dirty="0"/>
              <a:t>, </a:t>
            </a:r>
            <a:r>
              <a:rPr lang="en-US" i="1" dirty="0"/>
              <a:t>26</a:t>
            </a:r>
            <a:r>
              <a:rPr lang="en-US" dirty="0"/>
              <a:t>(2), 190-204.</a:t>
            </a:r>
          </a:p>
          <a:p>
            <a:r>
              <a:rPr lang="en-US" dirty="0"/>
              <a:t>Scott, K. (2016). Cross culture management: Global healthcare workers. </a:t>
            </a:r>
            <a:r>
              <a:rPr lang="en-US" i="1" dirty="0"/>
              <a:t>Journal of Continuing Education Topics &amp; Issues</a:t>
            </a:r>
            <a:r>
              <a:rPr lang="en-US" dirty="0"/>
              <a:t>, </a:t>
            </a:r>
            <a:r>
              <a:rPr lang="en-US" i="1" dirty="0"/>
              <a:t>18</a:t>
            </a:r>
            <a:r>
              <a:rPr lang="en-US" dirty="0"/>
              <a:t>(3), 68.</a:t>
            </a:r>
          </a:p>
          <a:p>
            <a:r>
              <a:rPr lang="en-US" dirty="0" err="1"/>
              <a:t>Sharipzianova</a:t>
            </a:r>
            <a:r>
              <a:rPr lang="en-US" dirty="0"/>
              <a:t>, F. (2020). </a:t>
            </a:r>
            <a:r>
              <a:rPr lang="en-US" i="1" dirty="0"/>
              <a:t>Insight into Cross-Cultural Communication Barriers from the Perspective of Conversation Analysis</a:t>
            </a:r>
            <a:r>
              <a:rPr lang="en-US" dirty="0"/>
              <a:t> (Doctoral dissertation, Division of Communication, University of Wisconsin-Stevens Point).</a:t>
            </a:r>
          </a:p>
          <a:p>
            <a:r>
              <a:rPr lang="en-US" dirty="0"/>
              <a:t>Wei, Y., &amp; </a:t>
            </a:r>
            <a:r>
              <a:rPr lang="en-US" dirty="0" err="1"/>
              <a:t>Miraglia</a:t>
            </a:r>
            <a:r>
              <a:rPr lang="en-US" dirty="0"/>
              <a:t>, S. (2017). Organizational culture and knowledge transfer in project-based organizations: Theoretical insights from a Chinese construction firm. </a:t>
            </a:r>
            <a:r>
              <a:rPr lang="en-US" i="1" dirty="0"/>
              <a:t>International Journal of Project Management</a:t>
            </a:r>
            <a:r>
              <a:rPr lang="en-US" dirty="0"/>
              <a:t>, </a:t>
            </a:r>
            <a:r>
              <a:rPr lang="en-US" i="1" dirty="0"/>
              <a:t>35</a:t>
            </a:r>
            <a:r>
              <a:rPr lang="en-US" dirty="0"/>
              <a:t>(4), 571-585.</a:t>
            </a:r>
          </a:p>
          <a:p>
            <a:endParaRPr lang="en-US" dirty="0"/>
          </a:p>
        </p:txBody>
      </p:sp>
    </p:spTree>
    <p:extLst>
      <p:ext uri="{BB962C8B-B14F-4D97-AF65-F5344CB8AC3E}">
        <p14:creationId xmlns:p14="http://schemas.microsoft.com/office/powerpoint/2010/main" val="79934147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490</TotalTime>
  <Words>1900</Words>
  <Application>Microsoft Office PowerPoint</Application>
  <PresentationFormat>Custom</PresentationFormat>
  <Paragraphs>107</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Organic</vt:lpstr>
      <vt:lpstr>Cross Cultural Communication</vt:lpstr>
      <vt:lpstr>Introduction</vt:lpstr>
      <vt:lpstr>Effectiveness of Cross-Cultural Communication to Health Care Administration</vt:lpstr>
      <vt:lpstr>Which Cultural Dynamic are  Significance in our Organization</vt:lpstr>
      <vt:lpstr>Ways to Build Cross-Cultural Communication among Health Care Employees</vt:lpstr>
      <vt:lpstr>Barriers to Effective Cross-Communication</vt:lpstr>
      <vt:lpstr>Barriers to Effective Cross-Cultural Communication in Our Organization</vt:lpstr>
      <vt:lpstr>Practices to Address Cross-Cultural Communication in Health care</vt:lpstr>
      <vt:lpstr>Practices to Address Cross-Cultural Communication  in Health Care</vt:lpstr>
      <vt:lpstr>Conclusion </vt:lpstr>
      <vt:lpstr>References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Kamande</cp:lastModifiedBy>
  <cp:revision>5</cp:revision>
  <dcterms:created xsi:type="dcterms:W3CDTF">2020-11-02T15:35:23Z</dcterms:created>
  <dcterms:modified xsi:type="dcterms:W3CDTF">2020-11-03T10:19:14Z</dcterms:modified>
</cp:coreProperties>
</file>